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93" r:id="rId3"/>
    <p:sldId id="275" r:id="rId4"/>
    <p:sldId id="276" r:id="rId5"/>
    <p:sldId id="282" r:id="rId6"/>
    <p:sldId id="277" r:id="rId7"/>
    <p:sldId id="285" r:id="rId8"/>
    <p:sldId id="283" r:id="rId9"/>
    <p:sldId id="286" r:id="rId10"/>
    <p:sldId id="280" r:id="rId11"/>
    <p:sldId id="284" r:id="rId12"/>
    <p:sldId id="258" r:id="rId13"/>
    <p:sldId id="281" r:id="rId14"/>
    <p:sldId id="287" r:id="rId15"/>
    <p:sldId id="260" r:id="rId16"/>
    <p:sldId id="271" r:id="rId17"/>
    <p:sldId id="259" r:id="rId18"/>
    <p:sldId id="261" r:id="rId19"/>
    <p:sldId id="273" r:id="rId20"/>
    <p:sldId id="290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6" autoAdjust="0"/>
    <p:restoredTop sz="94660"/>
  </p:normalViewPr>
  <p:slideViewPr>
    <p:cSldViewPr>
      <p:cViewPr>
        <p:scale>
          <a:sx n="52" d="100"/>
          <a:sy n="52" d="100"/>
        </p:scale>
        <p:origin x="-676" y="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1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8804-DE77-4AAB-B88E-775A6B4A93DB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D65E3-C549-4156-B36F-6F63723D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D65E3-C549-4156-B36F-6F63723D2A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F8DF-7E44-4E51-B1E4-CEC33F95348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8C1A-F7B9-489E-A502-EBE65EDC5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hrehyousefi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799288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endParaRPr lang="fa-IR" sz="3600" b="1" dirty="0" smtClean="0">
              <a:latin typeface="Calibri" pitchFamily="34" charset="0"/>
            </a:endParaRPr>
          </a:p>
          <a:p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  </a:t>
            </a:r>
            <a:endParaRPr lang="en-US" b="1" dirty="0"/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60000" contrast="100000"/>
          </a:blip>
          <a:stretch>
            <a:fillRect/>
          </a:stretch>
        </p:blipFill>
        <p:spPr bwMode="auto">
          <a:xfrm>
            <a:off x="0" y="0"/>
            <a:ext cx="9144000" cy="6490064"/>
          </a:xfrm>
          <a:prstGeom prst="rect">
            <a:avLst/>
          </a:prstGeom>
          <a:solidFill>
            <a:srgbClr val="00B050"/>
          </a:solidFill>
          <a:effectLst>
            <a:outerShdw blurRad="50800" dist="50800" dir="5400000" algn="ctr" rotWithShape="0">
              <a:srgbClr val="00FE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3568" y="548680"/>
            <a:ext cx="799288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Management of Women with No Lesion or Biopsy-confirmed  (CIN1) </a:t>
            </a:r>
          </a:p>
          <a:p>
            <a:r>
              <a:rPr lang="en-US" sz="3200" dirty="0" smtClean="0"/>
              <a:t>Preceded by ASC-H or HSIL Cytology     </a:t>
            </a:r>
          </a:p>
          <a:p>
            <a:r>
              <a:rPr lang="en-US" sz="3200" dirty="0" smtClean="0"/>
              <a:t>  (ASCCP 2013)</a:t>
            </a:r>
          </a:p>
          <a:p>
            <a:endParaRPr lang="en-US" sz="3200" dirty="0" smtClean="0"/>
          </a:p>
          <a:p>
            <a:r>
              <a:rPr lang="en-US" sz="3200" dirty="0" smtClean="0"/>
              <a:t>Diagnostic Excision Procedure      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US" sz="3200" dirty="0" smtClean="0"/>
              <a:t> Review of cytological, histological, and </a:t>
            </a:r>
            <a:r>
              <a:rPr lang="en-US" sz="3200" dirty="0" err="1" smtClean="0"/>
              <a:t>colposcopic</a:t>
            </a:r>
            <a:r>
              <a:rPr lang="en-US" sz="3200" dirty="0" smtClean="0"/>
              <a:t> findings</a:t>
            </a:r>
          </a:p>
          <a:p>
            <a:endParaRPr lang="en-US" sz="3200" dirty="0" smtClean="0"/>
          </a:p>
          <a:p>
            <a:r>
              <a:rPr lang="en-US" sz="3200" dirty="0" smtClean="0"/>
              <a:t>Manage per ASCCP Guideline for revised diagnosis</a:t>
            </a:r>
          </a:p>
          <a:p>
            <a:endParaRPr lang="en-US" sz="3200" dirty="0" smtClean="0"/>
          </a:p>
          <a:p>
            <a:r>
              <a:rPr lang="en-US" sz="3200" dirty="0" smtClean="0"/>
              <a:t>    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9552" y="476672"/>
            <a:ext cx="763284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US" sz="3200" dirty="0" err="1" smtClean="0"/>
              <a:t>Cotesting</a:t>
            </a:r>
            <a:r>
              <a:rPr lang="en-US" sz="3200" dirty="0" smtClean="0"/>
              <a:t> at 12 and 24 months</a:t>
            </a:r>
          </a:p>
          <a:p>
            <a:endParaRPr lang="en-US" sz="3200" dirty="0" smtClean="0"/>
          </a:p>
          <a:p>
            <a:r>
              <a:rPr lang="en-US" sz="3200" dirty="0" smtClean="0"/>
              <a:t>HSIL               Diagnostic Excision Procedure</a:t>
            </a:r>
          </a:p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HPV(+)   or</a:t>
            </a:r>
          </a:p>
          <a:p>
            <a:r>
              <a:rPr lang="en-US" sz="3200" dirty="0" smtClean="0"/>
              <a:t> Any cytology abnormality except    HSIL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Colposcopy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HPV(-) and Cytology Negative  at both visits</a:t>
            </a:r>
          </a:p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Age-specific Retesting in 3 years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175275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CIN 1 persists for 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/>
              <a:t> years or </a:t>
            </a:r>
            <a:r>
              <a:rPr lang="en-US" sz="3200" dirty="0" smtClean="0"/>
              <a:t>more</a:t>
            </a:r>
          </a:p>
          <a:p>
            <a:r>
              <a:rPr lang="en-US" sz="3200" dirty="0" smtClean="0"/>
              <a:t> continued  follow-up  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  </a:t>
            </a:r>
            <a:r>
              <a:rPr lang="en-US" sz="3200" dirty="0"/>
              <a:t>treatment is </a:t>
            </a:r>
            <a:r>
              <a:rPr lang="en-US" sz="3200" dirty="0" smtClean="0"/>
              <a:t>appropriate </a:t>
            </a:r>
          </a:p>
          <a:p>
            <a:endParaRPr lang="en-US" sz="3200" dirty="0"/>
          </a:p>
          <a:p>
            <a:r>
              <a:rPr lang="en-US" sz="3200" dirty="0"/>
              <a:t>Treatment can </a:t>
            </a:r>
            <a:r>
              <a:rPr lang="en-US" sz="3200" dirty="0" smtClean="0"/>
              <a:t>be  </a:t>
            </a:r>
            <a:r>
              <a:rPr lang="en-US" sz="3200" dirty="0"/>
              <a:t>ablative </a:t>
            </a:r>
            <a:r>
              <a:rPr lang="en-US" sz="3200" dirty="0" smtClean="0"/>
              <a:t>  or     </a:t>
            </a:r>
            <a:r>
              <a:rPr lang="en-US" sz="3200" dirty="0" err="1" smtClean="0"/>
              <a:t>excisional</a:t>
            </a:r>
            <a:endParaRPr lang="en-US" sz="3200" dirty="0" smtClean="0"/>
          </a:p>
          <a:p>
            <a:endParaRPr lang="en-US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</a:rPr>
              <a:t>the </a:t>
            </a:r>
            <a:r>
              <a:rPr lang="en-US" sz="3200" dirty="0" err="1">
                <a:solidFill>
                  <a:srgbClr val="FF0000"/>
                </a:solidFill>
              </a:rPr>
              <a:t>endocervical</a:t>
            </a:r>
            <a:r>
              <a:rPr lang="en-US" sz="3200" dirty="0">
                <a:solidFill>
                  <a:srgbClr val="FF0000"/>
                </a:solidFill>
              </a:rPr>
              <a:t> sample is positive for </a:t>
            </a:r>
            <a:r>
              <a:rPr lang="en-US" sz="3200" dirty="0" smtClean="0">
                <a:solidFill>
                  <a:srgbClr val="FF0000"/>
                </a:solidFill>
              </a:rPr>
              <a:t>CIN  </a:t>
            </a:r>
            <a:r>
              <a:rPr lang="en-US" sz="3200" dirty="0" smtClean="0">
                <a:solidFill>
                  <a:srgbClr val="FF0000"/>
                </a:solidFill>
              </a:rPr>
              <a:t> or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</a:rPr>
              <a:t> the </a:t>
            </a:r>
            <a:r>
              <a:rPr lang="en-US" sz="3200" dirty="0">
                <a:solidFill>
                  <a:srgbClr val="FF0000"/>
                </a:solidFill>
              </a:rPr>
              <a:t>patient has been previously </a:t>
            </a:r>
            <a:r>
              <a:rPr lang="en-US" sz="3200" dirty="0" smtClean="0">
                <a:solidFill>
                  <a:srgbClr val="FF0000"/>
                </a:solidFill>
              </a:rPr>
              <a:t>treated </a:t>
            </a:r>
            <a:r>
              <a:rPr lang="en-US" sz="3200" dirty="0" smtClean="0">
                <a:solidFill>
                  <a:srgbClr val="FF0000"/>
                </a:solidFill>
              </a:rPr>
              <a:t>    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</a:rPr>
              <a:t>If </a:t>
            </a:r>
            <a:r>
              <a:rPr lang="en-US" sz="3200" dirty="0" err="1" smtClean="0">
                <a:solidFill>
                  <a:srgbClr val="FF0000"/>
                </a:solidFill>
              </a:rPr>
              <a:t>colposcopy</a:t>
            </a:r>
            <a:r>
              <a:rPr lang="en-US" sz="3200" dirty="0" smtClean="0">
                <a:solidFill>
                  <a:srgbClr val="FF0000"/>
                </a:solidFill>
              </a:rPr>
              <a:t> is unsatisfactory</a:t>
            </a:r>
          </a:p>
          <a:p>
            <a:endParaRPr lang="en-US" sz="3200" dirty="0"/>
          </a:p>
          <a:p>
            <a:r>
              <a:rPr lang="en-US" sz="3200" dirty="0" smtClean="0"/>
              <a:t>a diagnostic  </a:t>
            </a:r>
            <a:r>
              <a:rPr lang="en-US" sz="3200" dirty="0" smtClean="0"/>
              <a:t> </a:t>
            </a:r>
            <a:r>
              <a:rPr lang="en-US" sz="3200" dirty="0" err="1" smtClean="0"/>
              <a:t>excisional</a:t>
            </a:r>
            <a:r>
              <a:rPr lang="en-US" sz="3200" dirty="0" smtClean="0"/>
              <a:t> </a:t>
            </a:r>
            <a:r>
              <a:rPr lang="en-US" sz="3200" dirty="0"/>
              <a:t>procedure is recommended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260648"/>
            <a:ext cx="8064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Management of Women with</a:t>
            </a:r>
          </a:p>
          <a:p>
            <a:r>
              <a:rPr lang="en-US" sz="3200" dirty="0" smtClean="0"/>
              <a:t> No Lesion or</a:t>
            </a:r>
          </a:p>
          <a:p>
            <a:r>
              <a:rPr lang="en-US" sz="3200" dirty="0" smtClean="0"/>
              <a:t> Biopsy-confirmed (CIN1)</a:t>
            </a:r>
          </a:p>
          <a:p>
            <a:r>
              <a:rPr lang="en-US" sz="3200" dirty="0" smtClean="0"/>
              <a:t>            </a:t>
            </a:r>
            <a:r>
              <a:rPr lang="en-US" sz="3200" dirty="0" smtClean="0"/>
              <a:t>Ages 21-24 </a:t>
            </a:r>
          </a:p>
          <a:p>
            <a:r>
              <a:rPr lang="en-US" sz="3200" dirty="0" smtClean="0"/>
              <a:t>   (ASCCP 2013)</a:t>
            </a:r>
          </a:p>
          <a:p>
            <a:endParaRPr lang="en-US" sz="3200" dirty="0" smtClean="0"/>
          </a:p>
          <a:p>
            <a:r>
              <a:rPr lang="en-US" sz="3200" dirty="0" smtClean="0"/>
              <a:t>After ASC-H or HSIL</a:t>
            </a:r>
          </a:p>
          <a:p>
            <a:endParaRPr lang="en-US" sz="3200" dirty="0" smtClean="0"/>
          </a:p>
          <a:p>
            <a:r>
              <a:rPr lang="en-US" sz="3200" dirty="0" smtClean="0"/>
              <a:t> Manage per ASCCP Guideline</a:t>
            </a:r>
          </a:p>
          <a:p>
            <a:endParaRPr lang="en-US" sz="3200" dirty="0" smtClean="0"/>
          </a:p>
          <a:p>
            <a:r>
              <a:rPr lang="en-US" sz="3200" dirty="0" smtClean="0"/>
              <a:t>  </a:t>
            </a:r>
          </a:p>
          <a:p>
            <a:endParaRPr lang="en-US" sz="3200" dirty="0" smtClean="0"/>
          </a:p>
          <a:p>
            <a:r>
              <a:rPr lang="en-US" sz="3200" dirty="0" smtClean="0"/>
              <a:t> 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764704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After ASC-US or LSIL</a:t>
            </a:r>
          </a:p>
          <a:p>
            <a:r>
              <a:rPr lang="en-US" sz="3200" dirty="0" smtClean="0"/>
              <a:t>Repeat   </a:t>
            </a:r>
            <a:r>
              <a:rPr lang="en-US" sz="3200" dirty="0" smtClean="0">
                <a:solidFill>
                  <a:srgbClr val="FF0000"/>
                </a:solidFill>
              </a:rPr>
              <a:t>Cytology</a:t>
            </a:r>
            <a:r>
              <a:rPr lang="en-US" sz="3200" dirty="0" smtClean="0"/>
              <a:t> </a:t>
            </a:r>
            <a:r>
              <a:rPr lang="en-US" sz="3200" dirty="0" smtClean="0"/>
              <a:t> 12 </a:t>
            </a:r>
            <a:r>
              <a:rPr lang="en-US" sz="3200" dirty="0" smtClean="0"/>
              <a:t>months</a:t>
            </a:r>
          </a:p>
          <a:p>
            <a:endParaRPr lang="en-US" sz="3200" dirty="0" smtClean="0"/>
          </a:p>
          <a:p>
            <a:pPr>
              <a:buFont typeface="Wingdings"/>
              <a:buChar char="Ø"/>
            </a:pPr>
            <a:r>
              <a:rPr lang="en-US" sz="3200" dirty="0" smtClean="0"/>
              <a:t>ASC-H or HSIL &gt;      </a:t>
            </a:r>
            <a:r>
              <a:rPr lang="en-US" sz="3200" dirty="0" err="1" smtClean="0"/>
              <a:t>Colposcopy</a:t>
            </a:r>
            <a:endParaRPr lang="en-US" sz="3200" dirty="0" smtClean="0"/>
          </a:p>
          <a:p>
            <a:pPr>
              <a:buFont typeface="Wingdings"/>
              <a:buChar char="Ø"/>
            </a:pPr>
            <a:endParaRPr lang="en-US" sz="3200" dirty="0" smtClean="0"/>
          </a:p>
          <a:p>
            <a:r>
              <a:rPr lang="en-US" sz="3200" dirty="0" smtClean="0"/>
              <a:t>&lt; ASC-H or HSIL         Repeat </a:t>
            </a:r>
            <a:r>
              <a:rPr lang="en-US" sz="3200" dirty="0" smtClean="0">
                <a:solidFill>
                  <a:srgbClr val="FF0000"/>
                </a:solidFill>
              </a:rPr>
              <a:t>Cytology </a:t>
            </a:r>
            <a:r>
              <a:rPr lang="en-US" sz="3200" dirty="0" smtClean="0"/>
              <a:t> 12 months</a:t>
            </a:r>
          </a:p>
          <a:p>
            <a:endParaRPr lang="en-US" sz="3200" dirty="0" smtClean="0"/>
          </a:p>
          <a:p>
            <a:r>
              <a:rPr lang="en-US" sz="3200" dirty="0" smtClean="0"/>
              <a:t> Repeat </a:t>
            </a:r>
            <a:r>
              <a:rPr lang="en-US" sz="3200" dirty="0" smtClean="0">
                <a:solidFill>
                  <a:srgbClr val="FF0000"/>
                </a:solidFill>
              </a:rPr>
              <a:t>Cytology</a:t>
            </a:r>
            <a:r>
              <a:rPr lang="en-US" sz="3200" dirty="0" smtClean="0"/>
              <a:t>  12 months &gt; ASC         </a:t>
            </a:r>
            <a:r>
              <a:rPr lang="en-US" sz="3200" dirty="0" err="1" smtClean="0"/>
              <a:t>Colposcopy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72" y="205472"/>
            <a:ext cx="817699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Management of Women with   </a:t>
            </a:r>
            <a:r>
              <a:rPr lang="en-US" sz="3200" dirty="0" smtClean="0"/>
              <a:t>histological diagnosis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CIN 1 Preceded by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HSIL or AGC-NOS Cytology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or in the assessment of </a:t>
            </a:r>
            <a:endParaRPr lang="en-US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abnormal </a:t>
            </a:r>
            <a:r>
              <a:rPr lang="en-US" sz="3200" dirty="0" smtClean="0"/>
              <a:t>Pap smears reported 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 HSIL (CIN 2-3) or </a:t>
            </a:r>
            <a:r>
              <a:rPr lang="en-US" sz="3200" dirty="0" smtClean="0"/>
              <a:t>   </a:t>
            </a:r>
            <a:r>
              <a:rPr lang="en-US" sz="3200" dirty="0" smtClean="0"/>
              <a:t>(AGC-NOS)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2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 can be managed by either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an </a:t>
            </a:r>
            <a:r>
              <a:rPr lang="en-US" sz="3200" dirty="0" err="1" smtClean="0"/>
              <a:t>excisional</a:t>
            </a:r>
            <a:r>
              <a:rPr lang="en-US" sz="3200" dirty="0" smtClean="0"/>
              <a:t> diagnostic procedure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6-monthly </a:t>
            </a:r>
            <a:r>
              <a:rPr lang="en-US" sz="3200" dirty="0" err="1" smtClean="0"/>
              <a:t>colposcopy</a:t>
            </a:r>
            <a:r>
              <a:rPr lang="en-US" sz="3200" dirty="0" smtClean="0"/>
              <a:t> and cytology for 1 year 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7584" y="1268760"/>
            <a:ext cx="79592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CIN 1 is preceded by HSIL or AGC-NOS </a:t>
            </a:r>
            <a:r>
              <a:rPr lang="en-US" sz="3200" dirty="0" smtClean="0"/>
              <a:t>cytology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err="1" smtClean="0"/>
              <a:t>colposcopy</a:t>
            </a:r>
            <a:r>
              <a:rPr lang="en-US" sz="3200" dirty="0" smtClean="0"/>
              <a:t> </a:t>
            </a:r>
            <a:r>
              <a:rPr lang="en-US" sz="3200" dirty="0" smtClean="0"/>
              <a:t>is   </a:t>
            </a:r>
            <a:r>
              <a:rPr lang="en-US" sz="3200" dirty="0" smtClean="0">
                <a:solidFill>
                  <a:srgbClr val="FF0000"/>
                </a:solidFill>
              </a:rPr>
              <a:t>uns</a:t>
            </a:r>
            <a:r>
              <a:rPr lang="en-US" sz="3200" dirty="0" smtClean="0"/>
              <a:t>atisfactory</a:t>
            </a:r>
          </a:p>
          <a:p>
            <a:endParaRPr lang="en-US" sz="3200" dirty="0" smtClean="0"/>
          </a:p>
          <a:p>
            <a:r>
              <a:rPr lang="en-US" sz="3200" dirty="0" smtClean="0"/>
              <a:t>diagnostic </a:t>
            </a:r>
            <a:r>
              <a:rPr lang="en-US" sz="3200" dirty="0" err="1"/>
              <a:t>excisional</a:t>
            </a:r>
            <a:r>
              <a:rPr lang="en-US" sz="3200" dirty="0"/>
              <a:t> </a:t>
            </a:r>
            <a:r>
              <a:rPr lang="en-US" sz="3200" dirty="0" smtClean="0"/>
              <a:t>procedure </a:t>
            </a:r>
            <a:r>
              <a:rPr lang="en-US" sz="3200" dirty="0"/>
              <a:t>recommended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7544" y="0"/>
            <a:ext cx="806489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CIN 1 in Adolescence 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/>
              <a:t>follow-up with annual cytology </a:t>
            </a:r>
            <a:r>
              <a:rPr lang="en-US" sz="3200" dirty="0" smtClean="0"/>
              <a:t> </a:t>
            </a:r>
          </a:p>
          <a:p>
            <a:endParaRPr lang="en-US" sz="3200" dirty="0"/>
          </a:p>
          <a:p>
            <a:r>
              <a:rPr lang="en-US" sz="3200" dirty="0"/>
              <a:t>At </a:t>
            </a:r>
            <a:r>
              <a:rPr lang="en-US" sz="3200" dirty="0">
                <a:solidFill>
                  <a:srgbClr val="FF0000"/>
                </a:solidFill>
              </a:rPr>
              <a:t>24</a:t>
            </a:r>
            <a:r>
              <a:rPr lang="en-US" sz="3200" dirty="0"/>
              <a:t> months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those with ASC-US or greater </a:t>
            </a:r>
            <a:endParaRPr lang="en-US" sz="3200" dirty="0" smtClean="0"/>
          </a:p>
          <a:p>
            <a:r>
              <a:rPr lang="en-US" sz="3200" dirty="0" smtClean="0"/>
              <a:t>should </a:t>
            </a:r>
            <a:r>
              <a:rPr lang="en-US" sz="3200" dirty="0"/>
              <a:t>be </a:t>
            </a:r>
            <a:r>
              <a:rPr lang="en-US" sz="3200" dirty="0" smtClean="0"/>
              <a:t>referred for </a:t>
            </a:r>
            <a:r>
              <a:rPr lang="en-US" sz="3200" dirty="0" err="1" smtClean="0"/>
              <a:t>colposcopy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Only </a:t>
            </a:r>
            <a:r>
              <a:rPr lang="en-US" sz="3200" dirty="0"/>
              <a:t>those with HSIL or greater at 12 months should be referred for </a:t>
            </a:r>
            <a:r>
              <a:rPr lang="en-US" sz="3200" dirty="0" err="1"/>
              <a:t>colposcopy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follow-up </a:t>
            </a:r>
            <a:r>
              <a:rPr lang="en-US" sz="3200" dirty="0"/>
              <a:t>by HPV DNA testing in this age group is of </a:t>
            </a:r>
            <a:r>
              <a:rPr lang="en-US" sz="3200" dirty="0">
                <a:solidFill>
                  <a:srgbClr val="FF0000"/>
                </a:solidFill>
              </a:rPr>
              <a:t>no value </a:t>
            </a:r>
            <a:r>
              <a:rPr lang="en-US" sz="3200" dirty="0"/>
              <a:t>due to the frequency of positive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7584" y="1268760"/>
            <a:ext cx="7344816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CIN is not treated in pregnancy, but is followed up until the postpartum </a:t>
            </a:r>
            <a:r>
              <a:rPr lang="en-US" sz="3200" dirty="0" smtClean="0"/>
              <a:t>period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6058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14282" y="1"/>
            <a:ext cx="87154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Management of   Pregnant Women   (LSIL)</a:t>
            </a:r>
          </a:p>
          <a:p>
            <a:r>
              <a:rPr lang="en-US" sz="3200" dirty="0" smtClean="0"/>
              <a:t>ASCCP  2013,</a:t>
            </a:r>
          </a:p>
          <a:p>
            <a:r>
              <a:rPr lang="en-US" sz="3200" dirty="0" err="1" smtClean="0"/>
              <a:t>Colposcopy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Preferred</a:t>
            </a:r>
          </a:p>
          <a:p>
            <a:r>
              <a:rPr lang="en-US" sz="3200" dirty="0" smtClean="0"/>
              <a:t>No CIN2,3     (no cytological, histological, or</a:t>
            </a:r>
          </a:p>
          <a:p>
            <a:r>
              <a:rPr lang="en-US" sz="3200" dirty="0" smtClean="0"/>
              <a:t>                       </a:t>
            </a:r>
            <a:r>
              <a:rPr lang="en-US" sz="3200" dirty="0" err="1" smtClean="0"/>
              <a:t>colposcopically</a:t>
            </a:r>
            <a:r>
              <a:rPr lang="en-US" sz="3200" dirty="0" smtClean="0"/>
              <a:t> suspected CIN2,3                                               </a:t>
            </a:r>
            <a:r>
              <a:rPr lang="en-US" sz="3200" dirty="0" smtClean="0"/>
              <a:t>    or </a:t>
            </a:r>
            <a:r>
              <a:rPr lang="en-US" sz="3200" dirty="0" smtClean="0"/>
              <a:t>cancer)      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</a:t>
            </a:r>
            <a:r>
              <a:rPr lang="en-US" sz="3200" dirty="0" smtClean="0"/>
              <a:t>Postpartum follow-up</a:t>
            </a:r>
          </a:p>
          <a:p>
            <a:endParaRPr lang="en-US" sz="3200" dirty="0" smtClean="0"/>
          </a:p>
          <a:p>
            <a:r>
              <a:rPr lang="en-US" sz="3200" dirty="0" smtClean="0"/>
              <a:t> CIN2,3   Manage per  SCCP Guideline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Acceptable</a:t>
            </a:r>
          </a:p>
          <a:p>
            <a:r>
              <a:rPr lang="en-US" sz="3200" dirty="0" smtClean="0"/>
              <a:t>Defer </a:t>
            </a:r>
            <a:r>
              <a:rPr lang="en-US" sz="3200" dirty="0" err="1" smtClean="0"/>
              <a:t>Colposcopy</a:t>
            </a:r>
            <a:r>
              <a:rPr lang="en-US" sz="3200" dirty="0" smtClean="0"/>
              <a:t>  (Until at least 6 weeks postpartum)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7544" y="83671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Management of Women with CIN 1 or  LSIL</a:t>
            </a:r>
          </a:p>
          <a:p>
            <a:endParaRPr lang="en-US" b="1" dirty="0">
              <a:solidFill>
                <a:srgbClr val="0A0905"/>
              </a:solidFill>
              <a:latin typeface="Trebuchet MS" pitchFamily="34" charset="0"/>
              <a:cs typeface="Arial" pitchFamily="34" charset="0"/>
            </a:endParaRPr>
          </a:p>
          <a:p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A0905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endParaRPr lang="en-US" b="1" dirty="0">
              <a:solidFill>
                <a:srgbClr val="0A0905"/>
              </a:solidFill>
              <a:latin typeface="Trebuchet MS" pitchFamily="34" charset="0"/>
              <a:cs typeface="Arial" pitchFamily="34" charset="0"/>
            </a:endParaRPr>
          </a:p>
          <a:p>
            <a:pPr algn="ctr"/>
            <a:r>
              <a:rPr lang="en-US" sz="2800" b="1" baseline="30000" dirty="0" smtClean="0">
                <a:latin typeface="Calibri" pitchFamily="34" charset="0"/>
              </a:rPr>
              <a:t> </a:t>
            </a:r>
          </a:p>
          <a:p>
            <a:pPr algn="ctr"/>
            <a:endParaRPr lang="en-US" sz="2800" b="1" baseline="30000" dirty="0" smtClean="0">
              <a:latin typeface="Calibri" pitchFamily="34" charset="0"/>
            </a:endParaRPr>
          </a:p>
          <a:p>
            <a:pPr algn="ctr"/>
            <a:endParaRPr lang="en-US" sz="2800" b="1" baseline="30000" dirty="0" smtClean="0">
              <a:latin typeface="Calibri" pitchFamily="34" charset="0"/>
            </a:endParaRPr>
          </a:p>
          <a:p>
            <a:pPr algn="ctr"/>
            <a:r>
              <a:rPr lang="en-US" sz="3600" b="1" baseline="30000" dirty="0" smtClean="0">
                <a:latin typeface="Calibri" pitchFamily="34" charset="0"/>
              </a:rPr>
              <a:t>Dr. </a:t>
            </a:r>
            <a:r>
              <a:rPr lang="en-US" sz="3600" b="1" baseline="30000" dirty="0" err="1" smtClean="0">
                <a:latin typeface="Calibri" pitchFamily="34" charset="0"/>
              </a:rPr>
              <a:t>Zohreh</a:t>
            </a:r>
            <a:r>
              <a:rPr lang="en-US" sz="3600" b="1" baseline="30000" dirty="0" smtClean="0">
                <a:latin typeface="Calibri" pitchFamily="34" charset="0"/>
              </a:rPr>
              <a:t> </a:t>
            </a:r>
            <a:r>
              <a:rPr lang="en-US" sz="3600" b="1" baseline="30000" dirty="0" err="1" smtClean="0">
                <a:latin typeface="Calibri" pitchFamily="34" charset="0"/>
              </a:rPr>
              <a:t>Yousefi</a:t>
            </a:r>
            <a:r>
              <a:rPr lang="en-US" sz="3600" b="1" baseline="30000" dirty="0" smtClean="0">
                <a:latin typeface="Calibri" pitchFamily="34" charset="0"/>
              </a:rPr>
              <a:t>,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baseline="30000" dirty="0" err="1" smtClean="0">
                <a:latin typeface="Calibri" pitchFamily="34" charset="0"/>
              </a:rPr>
              <a:t>Professo</a:t>
            </a:r>
            <a:r>
              <a:rPr lang="en-US" sz="3600" b="1" baseline="30000" dirty="0" smtClean="0">
                <a:latin typeface="Calibri" pitchFamily="34" charset="0"/>
              </a:rPr>
              <a:t> </a:t>
            </a:r>
            <a:r>
              <a:rPr lang="en-US" sz="3600" b="1" baseline="30000" dirty="0" smtClean="0">
                <a:latin typeface="Calibri" pitchFamily="34" charset="0"/>
              </a:rPr>
              <a:t>of Obstetrics and Gynecology,</a:t>
            </a:r>
            <a:r>
              <a:rPr lang="en-US" sz="3600" b="1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en-US" sz="3600" b="1" baseline="30000" dirty="0" smtClean="0">
                <a:latin typeface="Calibri" pitchFamily="34" charset="0"/>
              </a:rPr>
              <a:t>Fellowship of Gynecology  Oncology, </a:t>
            </a:r>
            <a:r>
              <a:rPr lang="en-US" sz="3600" b="1" baseline="30000" dirty="0" err="1" smtClean="0">
                <a:latin typeface="Calibri" pitchFamily="34" charset="0"/>
              </a:rPr>
              <a:t>Ghaem</a:t>
            </a:r>
            <a:r>
              <a:rPr lang="en-US" sz="3600" b="1" baseline="30000" dirty="0" smtClean="0">
                <a:latin typeface="Calibri" pitchFamily="34" charset="0"/>
              </a:rPr>
              <a:t> Hospital, </a:t>
            </a:r>
            <a:r>
              <a:rPr lang="en-US" sz="3600" b="1" baseline="30000" dirty="0" err="1" smtClean="0">
                <a:latin typeface="Calibri" pitchFamily="34" charset="0"/>
              </a:rPr>
              <a:t>Mahhad</a:t>
            </a:r>
            <a:r>
              <a:rPr lang="en-US" sz="3600" b="1" baseline="30000" dirty="0" smtClean="0">
                <a:latin typeface="Calibri" pitchFamily="34" charset="0"/>
              </a:rPr>
              <a:t> University   </a:t>
            </a:r>
          </a:p>
          <a:p>
            <a:pPr algn="ctr"/>
            <a:r>
              <a:rPr lang="en-US" sz="3600" b="1" baseline="30000" dirty="0" smtClean="0">
                <a:latin typeface="Calibri" pitchFamily="34" charset="0"/>
              </a:rPr>
              <a:t>  website: </a:t>
            </a:r>
            <a:r>
              <a:rPr lang="en-US" sz="3600" b="1" baseline="30000" dirty="0" smtClean="0">
                <a:latin typeface="Calibri" pitchFamily="34" charset="0"/>
                <a:hlinkClick r:id="rId3"/>
              </a:rPr>
              <a:t>www.zohrehyousefi.com</a:t>
            </a:r>
            <a:endParaRPr lang="fa-IR" sz="3600" b="1" dirty="0" smtClean="0">
              <a:latin typeface="Calibri" pitchFamily="34" charset="0"/>
            </a:endParaRPr>
          </a:p>
          <a:p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A0905"/>
                </a:solidFill>
                <a:effectLst/>
                <a:latin typeface="Trebuchet MS" pitchFamily="34" charset="0"/>
                <a:cs typeface="Arial" pitchFamily="34" charset="0"/>
              </a:rPr>
              <a:t>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382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Take home message 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Current </a:t>
            </a:r>
            <a:r>
              <a:rPr lang="en-US" sz="3200" dirty="0" smtClean="0"/>
              <a:t>  guidelines for the management</a:t>
            </a:r>
          </a:p>
          <a:p>
            <a:r>
              <a:rPr lang="en-US" sz="3200" dirty="0" smtClean="0"/>
              <a:t> of biopsy-confirmed CIN 1</a:t>
            </a:r>
          </a:p>
          <a:p>
            <a:endParaRPr lang="en-US" sz="3200" dirty="0" smtClean="0"/>
          </a:p>
          <a:p>
            <a:r>
              <a:rPr lang="en-US" sz="3200" dirty="0" smtClean="0"/>
              <a:t> strongly recommend     conservative follow-up</a:t>
            </a:r>
          </a:p>
          <a:p>
            <a:r>
              <a:rPr lang="en-US" sz="3200" dirty="0" smtClean="0"/>
              <a:t>                                           no therapeutic intervention </a:t>
            </a:r>
          </a:p>
          <a:p>
            <a:r>
              <a:rPr lang="en-US" sz="3200" dirty="0" smtClean="0"/>
              <a:t>                                            observation alone</a:t>
            </a:r>
          </a:p>
          <a:p>
            <a:endParaRPr lang="en-US" sz="3200" dirty="0" smtClean="0"/>
          </a:p>
          <a:p>
            <a:r>
              <a:rPr lang="en-US" sz="3200" dirty="0" smtClean="0"/>
              <a:t>Although                   </a:t>
            </a:r>
            <a:r>
              <a:rPr lang="en-US" sz="3200" dirty="0" smtClean="0">
                <a:solidFill>
                  <a:srgbClr val="FF0000"/>
                </a:solidFill>
              </a:rPr>
              <a:t>grater</a:t>
            </a:r>
            <a:r>
              <a:rPr lang="en-US" sz="3200" dirty="0" smtClean="0"/>
              <a:t>      lesions and</a:t>
            </a:r>
          </a:p>
          <a:p>
            <a:r>
              <a:rPr lang="en-US" sz="3200" dirty="0" smtClean="0"/>
              <a:t>          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persisted </a:t>
            </a:r>
            <a:r>
              <a:rPr lang="en-US" sz="3200" dirty="0" smtClean="0"/>
              <a:t>lesions for a longer time  </a:t>
            </a:r>
          </a:p>
          <a:p>
            <a:r>
              <a:rPr lang="en-US" sz="3200" dirty="0" smtClean="0"/>
              <a:t>  probably less likely to  regress  spontaneously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5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214414" y="3500438"/>
            <a:ext cx="48766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0070C0"/>
                </a:solidFill>
                <a:effectLst/>
                <a:cs typeface="B Titr" pitchFamily="2" charset="-78"/>
              </a:rPr>
              <a:t>Thank  you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600" y="1412776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/>
              <a:t>Management of Women with </a:t>
            </a:r>
            <a:endParaRPr lang="en-US" sz="3600" b="1" i="1" dirty="0" smtClean="0"/>
          </a:p>
          <a:p>
            <a:pPr algn="ctr"/>
            <a:endParaRPr lang="en-US" sz="3600" b="1" i="1" dirty="0" smtClean="0"/>
          </a:p>
          <a:p>
            <a:pPr algn="ctr"/>
            <a:r>
              <a:rPr lang="en-US" sz="3600" b="1" i="1" dirty="0" smtClean="0"/>
              <a:t>Low-grade </a:t>
            </a:r>
            <a:r>
              <a:rPr lang="en-US" sz="3600" b="1" i="1" dirty="0" err="1" smtClean="0"/>
              <a:t>Squamous</a:t>
            </a:r>
            <a:r>
              <a:rPr lang="en-US" sz="3600" b="1" i="1" dirty="0" smtClean="0"/>
              <a:t> Intraepithelial Lesions (LSIL)</a:t>
            </a:r>
            <a:r>
              <a:rPr lang="en-US" sz="3600" b="1" dirty="0" smtClean="0"/>
              <a:t>  &gt; </a:t>
            </a:r>
            <a:r>
              <a:rPr lang="en-US" sz="3600" b="1" i="1" dirty="0" smtClean="0"/>
              <a:t>30years</a:t>
            </a:r>
            <a:r>
              <a:rPr lang="en-US" sz="3600" b="1" dirty="0" smtClean="0"/>
              <a:t>  </a:t>
            </a:r>
            <a:r>
              <a:rPr lang="en-US" sz="3600" b="1" i="1" dirty="0" smtClean="0"/>
              <a:t> 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pPr algn="ctr"/>
            <a:r>
              <a:rPr lang="en-US" sz="3600" b="1" i="1" dirty="0" smtClean="0"/>
              <a:t>  (2013, A SCC P)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63915"/>
            <a:ext cx="9144000" cy="747897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LSIL with  positive HPV test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Preferred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Repeat </a:t>
            </a:r>
            <a:r>
              <a:rPr lang="en-US" sz="3200" dirty="0" err="1" smtClean="0"/>
              <a:t>Cotesting</a:t>
            </a:r>
            <a:r>
              <a:rPr lang="en-US" sz="3200" dirty="0" smtClean="0"/>
              <a:t>  1 year</a:t>
            </a:r>
          </a:p>
          <a:p>
            <a:endParaRPr lang="en-US" sz="3200" dirty="0" smtClean="0"/>
          </a:p>
          <a:p>
            <a:r>
              <a:rPr lang="en-US" sz="3200" dirty="0" smtClean="0"/>
              <a:t>If Cytology </a:t>
            </a:r>
            <a:r>
              <a:rPr lang="en-US" sz="3200" dirty="0" smtClean="0"/>
              <a:t>Negative   and   HPV Negative</a:t>
            </a:r>
          </a:p>
          <a:p>
            <a:r>
              <a:rPr lang="en-US" sz="3200" dirty="0" smtClean="0"/>
              <a:t>   Repeat </a:t>
            </a:r>
            <a:r>
              <a:rPr lang="en-US" sz="3200" dirty="0" err="1" smtClean="0"/>
              <a:t>Cotesting</a:t>
            </a:r>
            <a:r>
              <a:rPr lang="en-US" sz="3200" dirty="0" smtClean="0"/>
              <a:t>   3 </a:t>
            </a:r>
            <a:r>
              <a:rPr lang="en-US" sz="3200" dirty="0" smtClean="0"/>
              <a:t>years</a:t>
            </a:r>
          </a:p>
          <a:p>
            <a:endParaRPr lang="en-US" sz="3200" dirty="0" smtClean="0"/>
          </a:p>
          <a:p>
            <a:r>
              <a:rPr lang="en-US" sz="3200" dirty="0" smtClean="0"/>
              <a:t>If  </a:t>
            </a:r>
            <a:r>
              <a:rPr lang="en-US" sz="3200" dirty="0" smtClean="0"/>
              <a:t>&gt; ASC   </a:t>
            </a:r>
            <a:r>
              <a:rPr lang="en-US" sz="3200" dirty="0" smtClean="0"/>
              <a:t>or </a:t>
            </a:r>
            <a:r>
              <a:rPr lang="en-US" sz="3200" dirty="0" smtClean="0"/>
              <a:t>   </a:t>
            </a:r>
            <a:r>
              <a:rPr lang="en-US" sz="3200" dirty="0" smtClean="0"/>
              <a:t>HPV </a:t>
            </a:r>
            <a:r>
              <a:rPr lang="en-US" sz="3200" dirty="0" smtClean="0"/>
              <a:t>positive        </a:t>
            </a:r>
            <a:r>
              <a:rPr lang="en-US" sz="3200" dirty="0" err="1" smtClean="0"/>
              <a:t>Colposcopy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B0F0"/>
                </a:solidFill>
              </a:rPr>
              <a:t>Acceptable</a:t>
            </a:r>
          </a:p>
          <a:p>
            <a:r>
              <a:rPr lang="en-US" sz="3200" dirty="0" err="1" smtClean="0"/>
              <a:t>Colposcopy</a:t>
            </a:r>
            <a:endParaRPr lang="en-US" sz="3200" dirty="0" smtClean="0"/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92813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3568" y="620688"/>
            <a:ext cx="7704856" cy="649408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LSIL with       negative  HPV test</a:t>
            </a:r>
          </a:p>
          <a:p>
            <a:r>
              <a:rPr lang="en-US" sz="3200" dirty="0" err="1" smtClean="0"/>
              <a:t>Colposcopy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LSIL with         no </a:t>
            </a:r>
            <a:r>
              <a:rPr lang="en-US" sz="3200" dirty="0" smtClean="0"/>
              <a:t>HPV test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Colposcopy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                 No CIN2,3   Manage per ASCCP Guideline </a:t>
            </a:r>
          </a:p>
          <a:p>
            <a:r>
              <a:rPr lang="en-US" sz="3200" dirty="0" smtClean="0"/>
              <a:t>                        CIN2,3 Manage per ASCCP Guideline </a:t>
            </a:r>
          </a:p>
          <a:p>
            <a:endParaRPr lang="en-US" sz="3200" dirty="0" smtClean="0"/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7544" y="716498"/>
            <a:ext cx="83529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Management of Women </a:t>
            </a:r>
            <a:r>
              <a:rPr lang="en-US" sz="3200" dirty="0" smtClean="0"/>
              <a:t>with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No </a:t>
            </a:r>
            <a:r>
              <a:rPr lang="en-US" sz="3200" dirty="0" smtClean="0"/>
              <a:t>Lesion  or   Biopsy-confirmed</a:t>
            </a:r>
          </a:p>
          <a:p>
            <a:endParaRPr lang="en-US" sz="3200" dirty="0" smtClean="0"/>
          </a:p>
          <a:p>
            <a:r>
              <a:rPr lang="en-US" sz="3200" dirty="0" smtClean="0"/>
              <a:t>  </a:t>
            </a:r>
            <a:r>
              <a:rPr lang="en-US" sz="3200" dirty="0" smtClean="0"/>
              <a:t>  </a:t>
            </a:r>
            <a:r>
              <a:rPr lang="en-US" sz="3200" dirty="0" smtClean="0"/>
              <a:t>(CIN1) Preceded by “Lesser </a:t>
            </a:r>
            <a:r>
              <a:rPr lang="en-US" sz="3200" dirty="0" smtClean="0"/>
              <a:t>Abnormalities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include</a:t>
            </a:r>
          </a:p>
          <a:p>
            <a:r>
              <a:rPr lang="en-US" sz="3200" dirty="0" smtClean="0"/>
              <a:t>  </a:t>
            </a:r>
            <a:r>
              <a:rPr lang="en-US" sz="3200" dirty="0" smtClean="0"/>
              <a:t>ASC-US or LSIL </a:t>
            </a:r>
            <a:r>
              <a:rPr lang="en-US" sz="3200" dirty="0" smtClean="0"/>
              <a:t>Cytology  </a:t>
            </a:r>
            <a:endParaRPr lang="en-US" sz="3200" dirty="0" smtClean="0"/>
          </a:p>
          <a:p>
            <a:r>
              <a:rPr lang="en-US" sz="3200" dirty="0" smtClean="0"/>
              <a:t> HPV 16+ or 18+  , and </a:t>
            </a:r>
          </a:p>
          <a:p>
            <a:r>
              <a:rPr lang="en-US" sz="3200" dirty="0" smtClean="0"/>
              <a:t>   persistent HPV     </a:t>
            </a:r>
          </a:p>
          <a:p>
            <a:endParaRPr lang="en-US" sz="3200" dirty="0" smtClean="0"/>
          </a:p>
          <a:p>
            <a:r>
              <a:rPr lang="en-US" sz="3200" dirty="0" smtClean="0"/>
              <a:t>                       (ASCCP 2013):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7544" y="1052736"/>
            <a:ext cx="813690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Follow-up without </a:t>
            </a:r>
            <a:r>
              <a:rPr lang="en-US" sz="3200" dirty="0" smtClean="0"/>
              <a:t>Treatment</a:t>
            </a:r>
          </a:p>
          <a:p>
            <a:pPr>
              <a:buFont typeface="Wingdings" pitchFamily="2" charset="2"/>
              <a:buChar char="§"/>
            </a:pP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Co testing at 12 </a:t>
            </a:r>
            <a:r>
              <a:rPr lang="en-US" sz="3200" dirty="0" smtClean="0"/>
              <a:t>months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a -       HPV</a:t>
            </a:r>
            <a:r>
              <a:rPr lang="en-US" sz="3200" dirty="0" smtClean="0"/>
              <a:t>(-)and Cytology </a:t>
            </a:r>
            <a:r>
              <a:rPr lang="en-US" sz="3200" dirty="0" smtClean="0"/>
              <a:t>Negative</a:t>
            </a:r>
            <a:endParaRPr lang="en-US" sz="3200" dirty="0" smtClean="0"/>
          </a:p>
          <a:p>
            <a:r>
              <a:rPr lang="en-US" sz="3200" dirty="0" smtClean="0"/>
              <a:t>  </a:t>
            </a:r>
            <a:endParaRPr lang="en-US" sz="3200" dirty="0" smtClean="0"/>
          </a:p>
          <a:p>
            <a:r>
              <a:rPr lang="en-US" sz="3200" dirty="0" smtClean="0"/>
              <a:t>Age appropriate*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if age </a:t>
            </a:r>
            <a:r>
              <a:rPr lang="en-US" sz="3200" dirty="0" smtClean="0">
                <a:solidFill>
                  <a:srgbClr val="FF0000"/>
                </a:solidFill>
              </a:rPr>
              <a:t>&lt;30 </a:t>
            </a:r>
            <a:r>
              <a:rPr lang="en-US" sz="3200" dirty="0" smtClean="0"/>
              <a:t>years        Cytology </a:t>
            </a:r>
          </a:p>
          <a:p>
            <a:r>
              <a:rPr lang="en-US" sz="3200" dirty="0" smtClean="0"/>
              <a:t>  </a:t>
            </a:r>
          </a:p>
          <a:p>
            <a:r>
              <a:rPr lang="en-US" sz="3200" dirty="0" smtClean="0"/>
              <a:t>if age &gt; 30 years       co testing</a:t>
            </a:r>
          </a:p>
          <a:p>
            <a:r>
              <a:rPr lang="en-US" sz="3200" dirty="0" smtClean="0"/>
              <a:t>     </a:t>
            </a:r>
            <a:r>
              <a:rPr lang="en-US" sz="3200" dirty="0" smtClean="0"/>
              <a:t>retesting </a:t>
            </a:r>
            <a:r>
              <a:rPr lang="en-US" sz="3200" dirty="0" smtClean="0"/>
              <a:t>   3  </a:t>
            </a:r>
            <a:r>
              <a:rPr lang="en-US" sz="3200" dirty="0" smtClean="0"/>
              <a:t>years </a:t>
            </a:r>
            <a:r>
              <a:rPr lang="en-US" sz="3200" dirty="0" smtClean="0"/>
              <a:t>later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3814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7544" y="-27384"/>
            <a:ext cx="78906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     </a:t>
            </a:r>
            <a:endParaRPr lang="en-US" sz="3200" dirty="0" smtClean="0"/>
          </a:p>
          <a:p>
            <a:r>
              <a:rPr lang="en-US" sz="3200" b="1" i="1" dirty="0" smtClean="0"/>
              <a:t>&gt;</a:t>
            </a:r>
            <a:r>
              <a:rPr lang="en-US" sz="3200" dirty="0" smtClean="0"/>
              <a:t> </a:t>
            </a:r>
            <a:r>
              <a:rPr lang="en-US" sz="3200" i="1" dirty="0" smtClean="0"/>
              <a:t> </a:t>
            </a:r>
            <a:r>
              <a:rPr lang="en-US" sz="3200" i="1" dirty="0" smtClean="0"/>
              <a:t>ASC   </a:t>
            </a:r>
            <a:r>
              <a:rPr lang="en-US" sz="3200" i="1" dirty="0" smtClean="0"/>
              <a:t>or    </a:t>
            </a:r>
            <a:r>
              <a:rPr lang="en-US" sz="3200" dirty="0" smtClean="0"/>
              <a:t>HPV</a:t>
            </a:r>
            <a:r>
              <a:rPr lang="en-US" sz="3200" dirty="0" smtClean="0"/>
              <a:t>(+)</a:t>
            </a:r>
          </a:p>
          <a:p>
            <a:r>
              <a:rPr lang="en-US" sz="3200" dirty="0" smtClean="0"/>
              <a:t>   </a:t>
            </a:r>
            <a:r>
              <a:rPr lang="en-US" sz="3200" dirty="0" err="1" smtClean="0"/>
              <a:t>Colposcopy</a:t>
            </a:r>
            <a:r>
              <a:rPr lang="en-US" sz="3200" dirty="0" smtClean="0"/>
              <a:t>   </a:t>
            </a:r>
          </a:p>
          <a:p>
            <a:r>
              <a:rPr lang="en-US" sz="3200" dirty="0" smtClean="0"/>
              <a:t>If </a:t>
            </a:r>
            <a:endParaRPr lang="en-US" sz="3200" dirty="0" smtClean="0"/>
          </a:p>
          <a:p>
            <a:r>
              <a:rPr lang="en-US" sz="3200" dirty="0" smtClean="0"/>
              <a:t>No   </a:t>
            </a:r>
            <a:r>
              <a:rPr lang="en-US" sz="3200" dirty="0" smtClean="0"/>
              <a:t>CIN         No CIN2,3     </a:t>
            </a:r>
            <a:endParaRPr lang="en-US" sz="3200" dirty="0" smtClean="0"/>
          </a:p>
          <a:p>
            <a:r>
              <a:rPr lang="en-US" sz="3200" dirty="0" smtClean="0"/>
              <a:t>   Manage      </a:t>
            </a:r>
            <a:r>
              <a:rPr lang="en-US" sz="3200" dirty="0" smtClean="0"/>
              <a:t>per ASCCP Guideline</a:t>
            </a:r>
          </a:p>
          <a:p>
            <a:endParaRPr lang="en-US" sz="3200" dirty="0" smtClean="0"/>
          </a:p>
          <a:p>
            <a:r>
              <a:rPr lang="en-US" sz="3200" dirty="0" smtClean="0"/>
              <a:t>CIN1    If persists for at least 2 years</a:t>
            </a:r>
          </a:p>
          <a:p>
            <a:r>
              <a:rPr lang="en-US" sz="3200" dirty="0" smtClean="0"/>
              <a:t>Follow-up   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    treatment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flowers-desktop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652"/>
            <a:ext cx="9144000" cy="76382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980728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Follow-up </a:t>
            </a:r>
            <a:r>
              <a:rPr lang="en-US" sz="3200" dirty="0" smtClean="0"/>
              <a:t>    without Treatment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Cotesting</a:t>
            </a:r>
            <a:r>
              <a:rPr lang="en-US" sz="3200" dirty="0" smtClean="0"/>
              <a:t> </a:t>
            </a:r>
            <a:r>
              <a:rPr lang="en-US" sz="3200" dirty="0" smtClean="0"/>
              <a:t>at 12 months</a:t>
            </a:r>
          </a:p>
          <a:p>
            <a:endParaRPr lang="en-US" sz="3200" dirty="0" smtClean="0"/>
          </a:p>
          <a:p>
            <a:r>
              <a:rPr lang="en-US" sz="3200" dirty="0" smtClean="0"/>
              <a:t>&gt; ASC or HPV(+)            </a:t>
            </a:r>
            <a:r>
              <a:rPr lang="en-US" sz="3200" dirty="0" err="1" smtClean="0"/>
              <a:t>Colposcopy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677</Words>
  <Application>Microsoft Office PowerPoint</Application>
  <PresentationFormat>On-screen Show (4:3)</PresentationFormat>
  <Paragraphs>198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yousefi</dc:creator>
  <cp:lastModifiedBy>yousefi</cp:lastModifiedBy>
  <cp:revision>32</cp:revision>
  <dcterms:created xsi:type="dcterms:W3CDTF">2014-12-12T14:29:57Z</dcterms:created>
  <dcterms:modified xsi:type="dcterms:W3CDTF">2014-12-16T15:27:15Z</dcterms:modified>
</cp:coreProperties>
</file>